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65" r:id="rId2"/>
  </p:sldIdLst>
  <p:sldSz cx="30279975" cy="42808525"/>
  <p:notesSz cx="6858000" cy="9144000"/>
  <p:defaultTextStyle>
    <a:defPPr>
      <a:defRPr lang="en-GB"/>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xmlns="">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57A6"/>
    <a:srgbClr val="632181"/>
    <a:srgbClr val="91278F"/>
    <a:srgbClr val="E2007A"/>
    <a:srgbClr val="BD1A8D"/>
    <a:srgbClr val="8B0E13"/>
    <a:srgbClr val="BD2A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9" autoAdjust="0"/>
    <p:restoredTop sz="94206" autoAdjust="0"/>
  </p:normalViewPr>
  <p:slideViewPr>
    <p:cSldViewPr>
      <p:cViewPr varScale="1">
        <p:scale>
          <a:sx n="18" d="100"/>
          <a:sy n="18" d="100"/>
        </p:scale>
        <p:origin x="-2910" y="-234"/>
      </p:cViewPr>
      <p:guideLst>
        <p:guide orient="horz" pos="13483"/>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a-DK" altLang="en-US"/>
          </a:p>
        </p:txBody>
      </p:sp>
      <p:sp>
        <p:nvSpPr>
          <p:cNvPr id="717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da-DK" altLang="en-US"/>
          </a:p>
        </p:txBody>
      </p:sp>
      <p:sp>
        <p:nvSpPr>
          <p:cNvPr id="717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da-DK" altLang="en-US"/>
          </a:p>
        </p:txBody>
      </p:sp>
      <p:sp>
        <p:nvSpPr>
          <p:cNvPr id="717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5D25A0DD-19C7-4537-BC1E-263DFC110CD6}" type="slidenum">
              <a:rPr lang="da-DK" altLang="en-US"/>
              <a:pPr/>
              <a:t>‹#›</a:t>
            </a:fld>
            <a:endParaRPr lang="da-DK" altLang="en-US"/>
          </a:p>
        </p:txBody>
      </p:sp>
    </p:spTree>
    <p:extLst>
      <p:ext uri="{BB962C8B-B14F-4D97-AF65-F5344CB8AC3E}">
        <p14:creationId xmlns:p14="http://schemas.microsoft.com/office/powerpoint/2010/main" val="2167880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a-DK" altLang="en-US"/>
          </a:p>
        </p:txBody>
      </p:sp>
      <p:sp>
        <p:nvSpPr>
          <p:cNvPr id="819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da-DK" altLang="en-US"/>
          </a:p>
        </p:txBody>
      </p:sp>
      <p:sp>
        <p:nvSpPr>
          <p:cNvPr id="8196" name="Rectangle 4"/>
          <p:cNvSpPr>
            <a:spLocks noGrp="1" noRot="1" noChangeAspect="1" noChangeArrowheads="1" noTextEdit="1"/>
          </p:cNvSpPr>
          <p:nvPr>
            <p:ph type="sldImg" idx="2"/>
          </p:nvPr>
        </p:nvSpPr>
        <p:spPr bwMode="auto">
          <a:xfrm>
            <a:off x="2216150" y="685800"/>
            <a:ext cx="24257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a-DK" altLang="en-US" smtClean="0"/>
              <a:t>Click to edit Master text styles</a:t>
            </a:r>
          </a:p>
          <a:p>
            <a:pPr lvl="1"/>
            <a:r>
              <a:rPr lang="da-DK" altLang="en-US" smtClean="0"/>
              <a:t>Second level</a:t>
            </a:r>
          </a:p>
          <a:p>
            <a:pPr lvl="2"/>
            <a:r>
              <a:rPr lang="da-DK" altLang="en-US" smtClean="0"/>
              <a:t>Third level</a:t>
            </a:r>
          </a:p>
          <a:p>
            <a:pPr lvl="3"/>
            <a:r>
              <a:rPr lang="da-DK" altLang="en-US" smtClean="0"/>
              <a:t>Fourth level</a:t>
            </a:r>
          </a:p>
          <a:p>
            <a:pPr lvl="4"/>
            <a:r>
              <a:rPr lang="da-DK" altLang="en-US" smtClean="0"/>
              <a:t>Fifth level</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da-DK" altLang="en-US"/>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9371EF5D-A646-4FAD-822C-D43E6D7292B1}" type="slidenum">
              <a:rPr lang="da-DK" altLang="en-US"/>
              <a:pPr/>
              <a:t>‹#›</a:t>
            </a:fld>
            <a:endParaRPr lang="da-DK" altLang="en-US"/>
          </a:p>
        </p:txBody>
      </p:sp>
    </p:spTree>
    <p:extLst>
      <p:ext uri="{BB962C8B-B14F-4D97-AF65-F5344CB8AC3E}">
        <p14:creationId xmlns:p14="http://schemas.microsoft.com/office/powerpoint/2010/main" val="165307729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E21C84F-FD52-4230-9ACF-9125B740FBD8}" type="slidenum">
              <a:rPr lang="da-DK" altLang="en-US"/>
              <a:pPr/>
              <a:t>1</a:t>
            </a:fld>
            <a:endParaRPr lang="da-DK" altLang="en-US"/>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p:txBody>
          <a:bodyPr/>
          <a:lstStyle/>
          <a:p>
            <a:r>
              <a:rPr lang="da-DK" altLang="en-US"/>
              <a:t>Tekst og Streger i 100% farve – Baggrund i 90% Transparent.</a:t>
            </a:r>
          </a:p>
        </p:txBody>
      </p:sp>
    </p:spTree>
    <p:extLst>
      <p:ext uri="{BB962C8B-B14F-4D97-AF65-F5344CB8AC3E}">
        <p14:creationId xmlns:p14="http://schemas.microsoft.com/office/powerpoint/2010/main" val="2868307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84600" y="7005638"/>
            <a:ext cx="22710775" cy="1490345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3784600" y="22483763"/>
            <a:ext cx="22710775" cy="103362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Tree>
    <p:extLst>
      <p:ext uri="{BB962C8B-B14F-4D97-AF65-F5344CB8AC3E}">
        <p14:creationId xmlns:p14="http://schemas.microsoft.com/office/powerpoint/2010/main" val="47584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1922497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75763" y="5130800"/>
            <a:ext cx="6845300" cy="3369945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1438275" y="5130800"/>
            <a:ext cx="20385088" cy="33699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15430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2834101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338" y="10672763"/>
            <a:ext cx="26117550" cy="1780698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2065338" y="28648025"/>
            <a:ext cx="26117550" cy="9364663"/>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val="2225673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1438275" y="13160375"/>
            <a:ext cx="13614400" cy="256698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15205075" y="13160375"/>
            <a:ext cx="13615988" cy="256698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21637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279650"/>
            <a:ext cx="26115963" cy="8274050"/>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2085975" y="10493375"/>
            <a:ext cx="12809538" cy="51435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085975" y="15636875"/>
            <a:ext cx="12809538" cy="229997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15328900" y="10493375"/>
            <a:ext cx="12873038" cy="51435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5328900" y="15636875"/>
            <a:ext cx="12873038" cy="229997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739837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759407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8344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854325"/>
            <a:ext cx="9766300" cy="998855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12873038" y="6164263"/>
            <a:ext cx="15328900" cy="30421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2085975" y="12842875"/>
            <a:ext cx="9766300" cy="237918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052629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854325"/>
            <a:ext cx="9766300" cy="998855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12873038" y="6164263"/>
            <a:ext cx="15328900" cy="3042126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GB"/>
          </a:p>
        </p:txBody>
      </p:sp>
      <p:sp>
        <p:nvSpPr>
          <p:cNvPr id="4" name="Text Placeholder 3"/>
          <p:cNvSpPr>
            <a:spLocks noGrp="1"/>
          </p:cNvSpPr>
          <p:nvPr>
            <p:ph type="body" sz="half" idx="2"/>
          </p:nvPr>
        </p:nvSpPr>
        <p:spPr>
          <a:xfrm>
            <a:off x="2085975" y="12842875"/>
            <a:ext cx="9766300" cy="237918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63013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438275" y="5130800"/>
            <a:ext cx="27382788" cy="4752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smtClean="0"/>
              <a:t>Click to edit Master title style</a:t>
            </a:r>
            <a:endParaRPr lang="en-GB" altLang="en-US" smtClean="0"/>
          </a:p>
        </p:txBody>
      </p:sp>
      <p:sp>
        <p:nvSpPr>
          <p:cNvPr id="1027" name="Rectangle 3"/>
          <p:cNvSpPr>
            <a:spLocks noGrp="1" noChangeArrowheads="1"/>
          </p:cNvSpPr>
          <p:nvPr>
            <p:ph type="body" idx="1"/>
          </p:nvPr>
        </p:nvSpPr>
        <p:spPr bwMode="auto">
          <a:xfrm>
            <a:off x="1438275" y="13160375"/>
            <a:ext cx="27382788" cy="2566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GB" altLang="en-US"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lnSpc>
          <a:spcPts val="12000"/>
        </a:lnSpc>
        <a:spcBef>
          <a:spcPct val="0"/>
        </a:spcBef>
        <a:spcAft>
          <a:spcPct val="0"/>
        </a:spcAft>
        <a:defRPr sz="10000" b="1" kern="1200">
          <a:solidFill>
            <a:schemeClr val="bg2"/>
          </a:solidFill>
          <a:latin typeface="+mj-lt"/>
          <a:ea typeface="+mj-ea"/>
          <a:cs typeface="+mj-cs"/>
        </a:defRPr>
      </a:lvl1pPr>
      <a:lvl2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2pPr>
      <a:lvl3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3pPr>
      <a:lvl4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4pPr>
      <a:lvl5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5pPr>
      <a:lvl6pPr marL="4572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6pPr>
      <a:lvl7pPr marL="9144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7pPr>
      <a:lvl8pPr marL="13716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8pPr>
      <a:lvl9pPr marL="18288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9pPr>
    </p:titleStyle>
    <p:bodyStyle>
      <a:lvl1pPr algn="l" rtl="0" eaLnBrk="1" fontAlgn="base" hangingPunct="1">
        <a:lnSpc>
          <a:spcPts val="6000"/>
        </a:lnSpc>
        <a:spcBef>
          <a:spcPct val="0"/>
        </a:spcBef>
        <a:spcAft>
          <a:spcPct val="0"/>
        </a:spcAft>
        <a:defRPr sz="4800" b="1" kern="1200">
          <a:solidFill>
            <a:schemeClr val="bg2"/>
          </a:solidFill>
          <a:latin typeface="+mn-lt"/>
          <a:ea typeface="+mn-ea"/>
          <a:cs typeface="+mn-cs"/>
        </a:defRPr>
      </a:lvl1pPr>
      <a:lvl2pPr marL="1588" algn="l" rtl="0" eaLnBrk="1" fontAlgn="base" hangingPunct="1">
        <a:lnSpc>
          <a:spcPts val="4500"/>
        </a:lnSpc>
        <a:spcBef>
          <a:spcPct val="0"/>
        </a:spcBef>
        <a:spcAft>
          <a:spcPct val="0"/>
        </a:spcAft>
        <a:defRPr sz="3500" kern="1200">
          <a:solidFill>
            <a:schemeClr val="bg2"/>
          </a:solidFill>
          <a:latin typeface="+mn-lt"/>
          <a:ea typeface="+mn-ea"/>
          <a:cs typeface="+mn-cs"/>
        </a:defRPr>
      </a:lvl2pPr>
      <a:lvl3pPr marL="647700" indent="-644525"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3pPr>
      <a:lvl4pPr marL="13335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4pPr>
      <a:lvl5pPr marL="20574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6" name="Rectangle 8"/>
          <p:cNvSpPr>
            <a:spLocks noChangeArrowheads="1"/>
          </p:cNvSpPr>
          <p:nvPr/>
        </p:nvSpPr>
        <p:spPr bwMode="auto">
          <a:xfrm>
            <a:off x="719138" y="3834310"/>
            <a:ext cx="28827412" cy="37516168"/>
          </a:xfrm>
          <a:prstGeom prst="rect">
            <a:avLst/>
          </a:prstGeom>
          <a:solidFill>
            <a:schemeClr val="bg2">
              <a:alpha val="10001"/>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27657" name="Line 9"/>
          <p:cNvSpPr>
            <a:spLocks noChangeShapeType="1"/>
          </p:cNvSpPr>
          <p:nvPr/>
        </p:nvSpPr>
        <p:spPr bwMode="auto">
          <a:xfrm>
            <a:off x="719138" y="3834310"/>
            <a:ext cx="28827412" cy="0"/>
          </a:xfrm>
          <a:prstGeom prst="line">
            <a:avLst/>
          </a:prstGeom>
          <a:noFill/>
          <a:ln w="635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27658" name="Line 10"/>
          <p:cNvSpPr>
            <a:spLocks noChangeShapeType="1"/>
          </p:cNvSpPr>
          <p:nvPr/>
        </p:nvSpPr>
        <p:spPr bwMode="auto">
          <a:xfrm>
            <a:off x="719138" y="41350478"/>
            <a:ext cx="28827412" cy="0"/>
          </a:xfrm>
          <a:prstGeom prst="line">
            <a:avLst/>
          </a:prstGeom>
          <a:noFill/>
          <a:ln w="635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pic>
        <p:nvPicPr>
          <p:cNvPr id="27659" name="Picture 11" descr="DTU Corporate logo_F_A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219275" y="809974"/>
            <a:ext cx="1601788" cy="2335213"/>
          </a:xfrm>
          <a:prstGeom prst="rect">
            <a:avLst/>
          </a:prstGeom>
          <a:noFill/>
          <a:extLst>
            <a:ext uri="{909E8E84-426E-40DD-AFC4-6F175D3DCCD1}">
              <a14:hiddenFill xmlns:a14="http://schemas.microsoft.com/office/drawing/2010/main">
                <a:solidFill>
                  <a:srgbClr val="FFFFFF"/>
                </a:solidFill>
              </a14:hiddenFill>
            </a:ext>
          </a:extLst>
        </p:spPr>
      </p:pic>
      <p:sp>
        <p:nvSpPr>
          <p:cNvPr id="27650" name="Rectangle 2"/>
          <p:cNvSpPr>
            <a:spLocks noGrp="1" noChangeArrowheads="1"/>
          </p:cNvSpPr>
          <p:nvPr>
            <p:ph type="title"/>
          </p:nvPr>
        </p:nvSpPr>
        <p:spPr>
          <a:xfrm>
            <a:off x="1020146" y="4121895"/>
            <a:ext cx="27382788" cy="4752975"/>
          </a:xfrm>
        </p:spPr>
        <p:txBody>
          <a:bodyPr/>
          <a:lstStyle/>
          <a:p>
            <a:r>
              <a:rPr lang="en-US" altLang="en-US" dirty="0" smtClean="0"/>
              <a:t>Investigating Machine Learning for Monte-Carlo noise removal in rendered images</a:t>
            </a:r>
            <a:endParaRPr lang="en-US" altLang="en-US" dirty="0">
              <a:solidFill>
                <a:srgbClr val="BD2A33"/>
              </a:solidFill>
            </a:endParaRPr>
          </a:p>
        </p:txBody>
      </p:sp>
      <p:sp>
        <p:nvSpPr>
          <p:cNvPr id="27651" name="Rectangle 3"/>
          <p:cNvSpPr>
            <a:spLocks noGrp="1" noChangeArrowheads="1"/>
          </p:cNvSpPr>
          <p:nvPr>
            <p:ph type="body" sz="half" idx="1"/>
          </p:nvPr>
        </p:nvSpPr>
        <p:spPr>
          <a:xfrm>
            <a:off x="1414230" y="25364702"/>
            <a:ext cx="13009563" cy="10873208"/>
          </a:xfrm>
          <a:noFill/>
        </p:spPr>
        <p:txBody>
          <a:bodyPr/>
          <a:lstStyle/>
          <a:p>
            <a:pPr>
              <a:lnSpc>
                <a:spcPct val="100000"/>
              </a:lnSpc>
            </a:pPr>
            <a:r>
              <a:rPr lang="en-US" altLang="en-US" sz="3600" dirty="0">
                <a:solidFill>
                  <a:srgbClr val="BD2A33"/>
                </a:solidFill>
              </a:rPr>
              <a:t>Introduction</a:t>
            </a:r>
          </a:p>
          <a:p>
            <a:pPr>
              <a:lnSpc>
                <a:spcPct val="100000"/>
              </a:lnSpc>
            </a:pPr>
            <a:r>
              <a:rPr lang="en-US" altLang="en-US" sz="3200" b="0" dirty="0"/>
              <a:t>Recent advances in ray tracing performance have seen a resurgence of path tracing techniques for production rendering, such as architectural rendering or animated movies. </a:t>
            </a:r>
            <a:r>
              <a:rPr lang="en-US" altLang="en-US" sz="3200" b="0" dirty="0" smtClean="0"/>
              <a:t>Path </a:t>
            </a:r>
            <a:r>
              <a:rPr lang="en-US" altLang="en-US" sz="3200" b="0" dirty="0"/>
              <a:t>tracing techniques generate a noisy unbiased image, that can be improved by tracing an elevated number of paths. </a:t>
            </a:r>
            <a:r>
              <a:rPr lang="en-US" altLang="en-US" sz="3200" b="0" dirty="0"/>
              <a:t>However, path tracing becomes progressively less efficient at removing noise. </a:t>
            </a:r>
            <a:r>
              <a:rPr lang="en-US" altLang="en-US" sz="3200" b="0" dirty="0"/>
              <a:t>Since in production rendering applications noise in the final image is  unacceptable, advanced denoising techniques are applied onto the final </a:t>
            </a:r>
            <a:r>
              <a:rPr lang="en-US" altLang="en-US" sz="3200" b="0" dirty="0" smtClean="0"/>
              <a:t>image[1].  </a:t>
            </a:r>
            <a:endParaRPr lang="en-US" altLang="en-US" sz="3200" b="0" dirty="0"/>
          </a:p>
          <a:p>
            <a:pPr>
              <a:lnSpc>
                <a:spcPct val="100000"/>
              </a:lnSpc>
            </a:pPr>
            <a:r>
              <a:rPr lang="en-US" altLang="en-US" sz="3200" b="0" dirty="0"/>
              <a:t>In our experiments, we tried to apply a machine learning approach to denoising Monte Carlo </a:t>
            </a:r>
            <a:r>
              <a:rPr lang="en-US" altLang="en-US" sz="3200" b="0" dirty="0" smtClean="0"/>
              <a:t>images, in the same spirit as in [2]. </a:t>
            </a:r>
            <a:r>
              <a:rPr lang="en-US" altLang="en-US" sz="3200" b="0" dirty="0"/>
              <a:t>We employ clean and noisy Monte Carlo to train a neural network to denoise images not part of the training set. </a:t>
            </a:r>
          </a:p>
          <a:p>
            <a:pPr>
              <a:lnSpc>
                <a:spcPct val="100000"/>
              </a:lnSpc>
            </a:pPr>
            <a:endParaRPr lang="en-US" altLang="en-US" sz="3200" b="0" dirty="0" smtClean="0">
              <a:solidFill>
                <a:srgbClr val="BD2A33"/>
              </a:solidFill>
            </a:endParaRPr>
          </a:p>
          <a:p>
            <a:pPr>
              <a:lnSpc>
                <a:spcPct val="100000"/>
              </a:lnSpc>
            </a:pPr>
            <a:r>
              <a:rPr lang="en-US" altLang="en-US" sz="3600" dirty="0">
                <a:solidFill>
                  <a:srgbClr val="BD2A33"/>
                </a:solidFill>
              </a:rPr>
              <a:t>Method</a:t>
            </a:r>
          </a:p>
          <a:p>
            <a:pPr>
              <a:lnSpc>
                <a:spcPct val="100000"/>
              </a:lnSpc>
            </a:pPr>
            <a:r>
              <a:rPr lang="en-US" altLang="en-US" sz="3200" b="0" dirty="0"/>
              <a:t>We based our neural network implementation on the work by </a:t>
            </a:r>
            <a:r>
              <a:rPr lang="en-US" altLang="en-US" sz="3200" b="0" dirty="0" smtClean="0"/>
              <a:t>[3,4] </a:t>
            </a:r>
            <a:r>
              <a:rPr lang="en-US" altLang="en-US" sz="3200" b="0" dirty="0"/>
              <a:t>on denoising </a:t>
            </a:r>
            <a:r>
              <a:rPr lang="en-US" altLang="en-US" sz="3200" b="0" dirty="0" smtClean="0"/>
              <a:t>autoencoders. </a:t>
            </a:r>
            <a:r>
              <a:rPr lang="en-US" altLang="en-US" sz="3200" b="0" dirty="0"/>
              <a:t>We performed supervised learning using a dataset containing patches taken from rendered images with different levels of Monte Carlo noise. </a:t>
            </a:r>
            <a:r>
              <a:rPr lang="en-US" altLang="en-US" sz="3200" b="0" dirty="0" smtClean="0"/>
              <a:t>Our network </a:t>
            </a:r>
            <a:r>
              <a:rPr lang="en-US" altLang="en-US" sz="3200" b="0" dirty="0"/>
              <a:t>consists of two parts. First, </a:t>
            </a:r>
            <a:r>
              <a:rPr lang="en-US" altLang="en-US" sz="3200" b="0" dirty="0" smtClean="0"/>
              <a:t>we pre-train a series </a:t>
            </a:r>
            <a:r>
              <a:rPr lang="en-US" altLang="en-US" sz="3200" b="0" dirty="0"/>
              <a:t>of denoising autoencoders to initialize the parameters of our network. Then, we add an extra </a:t>
            </a:r>
            <a:r>
              <a:rPr lang="en-US" altLang="en-US" sz="3200" b="0" dirty="0" smtClean="0"/>
              <a:t>MLP layer </a:t>
            </a:r>
            <a:r>
              <a:rPr lang="en-US" altLang="en-US" sz="3200" b="0" dirty="0"/>
              <a:t>and </a:t>
            </a:r>
            <a:r>
              <a:rPr lang="en-US" altLang="en-US" sz="3200" b="0" dirty="0" smtClean="0"/>
              <a:t>to </a:t>
            </a:r>
            <a:r>
              <a:rPr lang="en-US" altLang="en-US" sz="3200" b="0" dirty="0"/>
              <a:t>update the parameters by performing </a:t>
            </a:r>
            <a:r>
              <a:rPr lang="en-US" altLang="en-US" sz="3200" b="0" dirty="0" smtClean="0"/>
              <a:t>fine tuning. </a:t>
            </a:r>
            <a:endParaRPr lang="en-US" altLang="en-US" sz="3200" b="0" dirty="0"/>
          </a:p>
          <a:p>
            <a:pPr>
              <a:lnSpc>
                <a:spcPct val="100000"/>
              </a:lnSpc>
            </a:pPr>
            <a:endParaRPr lang="en-US" altLang="en-US" sz="3200" b="0" dirty="0" smtClean="0">
              <a:solidFill>
                <a:srgbClr val="BD2A33"/>
              </a:solidFill>
            </a:endParaRPr>
          </a:p>
          <a:p>
            <a:pPr>
              <a:lnSpc>
                <a:spcPct val="100000"/>
              </a:lnSpc>
            </a:pPr>
            <a:endParaRPr lang="en-US" altLang="en-US" sz="3200" b="0" dirty="0" smtClean="0">
              <a:solidFill>
                <a:srgbClr val="BD2A33"/>
              </a:solidFill>
            </a:endParaRPr>
          </a:p>
          <a:p>
            <a:pPr>
              <a:lnSpc>
                <a:spcPct val="100000"/>
              </a:lnSpc>
            </a:pPr>
            <a:endParaRPr lang="en-US" altLang="en-US" sz="3200" b="0" dirty="0" smtClean="0">
              <a:solidFill>
                <a:srgbClr val="BD2A33"/>
              </a:solidFill>
            </a:endParaRPr>
          </a:p>
          <a:p>
            <a:pPr>
              <a:lnSpc>
                <a:spcPct val="100000"/>
              </a:lnSpc>
            </a:pPr>
            <a:endParaRPr lang="en-US" altLang="en-US" sz="3200" b="0" dirty="0" smtClean="0">
              <a:solidFill>
                <a:srgbClr val="BD2A33"/>
              </a:solidFill>
            </a:endParaRPr>
          </a:p>
          <a:p>
            <a:pPr>
              <a:lnSpc>
                <a:spcPct val="100000"/>
              </a:lnSpc>
            </a:pPr>
            <a:endParaRPr lang="en-US" altLang="en-US" sz="3200" b="0" dirty="0">
              <a:solidFill>
                <a:srgbClr val="BD2A33"/>
              </a:solidFill>
            </a:endParaRPr>
          </a:p>
        </p:txBody>
      </p:sp>
      <mc:AlternateContent xmlns:mc="http://schemas.openxmlformats.org/markup-compatibility/2006">
        <mc:Choice xmlns:a14="http://schemas.microsoft.com/office/drawing/2010/main" Requires="a14">
          <p:sp>
            <p:nvSpPr>
              <p:cNvPr id="27654" name="Rectangle 6"/>
              <p:cNvSpPr>
                <a:spLocks noGrp="1" noChangeArrowheads="1"/>
              </p:cNvSpPr>
              <p:nvPr>
                <p:ph type="body" sz="half" idx="2"/>
              </p:nvPr>
            </p:nvSpPr>
            <p:spPr>
              <a:xfrm>
                <a:off x="15801751" y="25220686"/>
                <a:ext cx="13009563" cy="15697744"/>
              </a:xfrm>
              <a:noFill/>
            </p:spPr>
            <p:txBody>
              <a:bodyPr/>
              <a:lstStyle/>
              <a:p>
                <a:pPr>
                  <a:lnSpc>
                    <a:spcPct val="100000"/>
                  </a:lnSpc>
                </a:pPr>
                <a:r>
                  <a:rPr lang="en-US" altLang="en-US" sz="3600" dirty="0" smtClean="0">
                    <a:solidFill>
                      <a:srgbClr val="BD2A33"/>
                    </a:solidFill>
                  </a:rPr>
                  <a:t>Results</a:t>
                </a:r>
              </a:p>
              <a:p>
                <a:pPr>
                  <a:lnSpc>
                    <a:spcPct val="100000"/>
                  </a:lnSpc>
                </a:pPr>
                <a:r>
                  <a:rPr lang="en-US" altLang="en-US" sz="3200" b="0" dirty="0" smtClean="0"/>
                  <a:t>Results are shown in the </a:t>
                </a:r>
                <a:r>
                  <a:rPr lang="en-US" altLang="en-US" sz="3200" b="0" dirty="0"/>
                  <a:t>f</a:t>
                </a:r>
                <a:r>
                  <a:rPr lang="en-US" altLang="en-US" sz="3200" b="0" dirty="0" smtClean="0"/>
                  <a:t>igure above. We </a:t>
                </a:r>
                <a:r>
                  <a:rPr lang="en-US" altLang="en-US" sz="3200" b="0" dirty="0"/>
                  <a:t>implemented our neural network using </a:t>
                </a:r>
                <a:r>
                  <a:rPr lang="en-US" altLang="en-US" sz="3200" b="0" dirty="0" smtClean="0"/>
                  <a:t>the Theano framework </a:t>
                </a:r>
                <a:r>
                  <a:rPr lang="en-US" altLang="en-US" sz="3200" b="0" dirty="0"/>
                  <a:t>running on a NVIDIA GTX 780 Ti GPU. As training dataset we </a:t>
                </a:r>
                <a:r>
                  <a:rPr lang="en-US" altLang="en-US" sz="3200" b="0" dirty="0" smtClean="0"/>
                  <a:t>used 16x16 pixels </a:t>
                </a:r>
                <a:r>
                  <a:rPr lang="en-US" altLang="en-US" sz="3200" b="0" dirty="0"/>
                  <a:t>patches taken from three </a:t>
                </a:r>
                <a:r>
                  <a:rPr lang="en-US" altLang="en-US" sz="3200" b="0" dirty="0" smtClean="0"/>
                  <a:t>rendered 1024x1024 </a:t>
                </a:r>
                <a:r>
                  <a:rPr lang="en-US" altLang="en-US" sz="3200" b="0" dirty="0"/>
                  <a:t>views of the Sponza scene. Renderings were generated using a </a:t>
                </a:r>
                <a:r>
                  <a:rPr lang="en-US" altLang="en-US" sz="3200" b="0" dirty="0" smtClean="0"/>
                  <a:t>diffuse path </a:t>
                </a:r>
                <a:r>
                  <a:rPr lang="en-US" altLang="en-US" sz="3200" b="0" dirty="0"/>
                  <a:t>tracer </a:t>
                </a:r>
                <a:r>
                  <a:rPr lang="en-US" altLang="en-US" sz="3200" b="0" dirty="0" smtClean="0"/>
                  <a:t>implemented on the NVIDIA OptiX ray tracing </a:t>
                </a:r>
                <a:r>
                  <a:rPr lang="en-US" altLang="en-US" sz="3200" b="0" dirty="0"/>
                  <a:t>engine. We used a diffuse material with </a:t>
                </a:r>
                <a14:m>
                  <m:oMath xmlns:m="http://schemas.openxmlformats.org/officeDocument/2006/math">
                    <m:sSub>
                      <m:sSubPr>
                        <m:ctrlPr>
                          <a:rPr lang="en-US" altLang="en-US" sz="3200" b="0" i="1" smtClean="0">
                            <a:latin typeface="Cambria Math"/>
                          </a:rPr>
                        </m:ctrlPr>
                      </m:sSubPr>
                      <m:e>
                        <m:r>
                          <a:rPr lang="en-US" altLang="en-US" sz="3200" b="0" i="1" smtClean="0">
                            <a:latin typeface="Cambria Math"/>
                            <a:ea typeface="Cambria Math"/>
                          </a:rPr>
                          <m:t>𝜌</m:t>
                        </m:r>
                      </m:e>
                      <m:sub>
                        <m:r>
                          <a:rPr lang="da-DK" altLang="en-US" sz="3200" b="0" i="1" smtClean="0">
                            <a:latin typeface="Cambria Math"/>
                          </a:rPr>
                          <m:t>𝑑</m:t>
                        </m:r>
                      </m:sub>
                    </m:sSub>
                    <m:r>
                      <a:rPr lang="da-DK" altLang="en-US" sz="3200" b="0" i="1" smtClean="0">
                        <a:latin typeface="Cambria Math"/>
                      </a:rPr>
                      <m:t>=(1,1,1)</m:t>
                    </m:r>
                  </m:oMath>
                </a14:m>
                <a:r>
                  <a:rPr lang="en-US" altLang="en-US" sz="3200" b="0" dirty="0"/>
                  <a:t> reflectance for all </a:t>
                </a:r>
                <a:r>
                  <a:rPr lang="en-US" altLang="en-US" sz="3200" b="0" dirty="0" smtClean="0"/>
                  <a:t>surfaces</a:t>
                </a:r>
                <a:r>
                  <a:rPr lang="en-US" altLang="en-US" sz="3200" b="0" dirty="0"/>
                  <a:t> </a:t>
                </a:r>
                <a:r>
                  <a:rPr lang="en-US" altLang="en-US" sz="3200" b="0" dirty="0" smtClean="0"/>
                  <a:t>and </a:t>
                </a:r>
                <a:r>
                  <a:rPr lang="en-US" altLang="en-US" sz="3200" b="0" dirty="0"/>
                  <a:t>a constant environment </a:t>
                </a:r>
                <a:r>
                  <a:rPr lang="en-US" altLang="en-US" sz="3200" b="0" dirty="0" smtClean="0"/>
                  <a:t>light as illumination</a:t>
                </a:r>
                <a:r>
                  <a:rPr lang="en-US" altLang="en-US" sz="3200" b="0" dirty="0"/>
                  <a:t>. </a:t>
                </a:r>
                <a:r>
                  <a:rPr lang="en-US" altLang="en-US" sz="3200" b="0" dirty="0"/>
                  <a:t>Validation was performed on another view of the same scene.</a:t>
                </a:r>
              </a:p>
              <a:p>
                <a:pPr>
                  <a:lnSpc>
                    <a:spcPct val="100000"/>
                  </a:lnSpc>
                </a:pPr>
                <a:endParaRPr lang="en-US" altLang="en-US" sz="3600" b="0" dirty="0" smtClean="0">
                  <a:solidFill>
                    <a:srgbClr val="BD2A33"/>
                  </a:solidFill>
                </a:endParaRPr>
              </a:p>
              <a:p>
                <a:pPr>
                  <a:lnSpc>
                    <a:spcPct val="100000"/>
                  </a:lnSpc>
                </a:pPr>
                <a:r>
                  <a:rPr lang="en-US" altLang="en-US" sz="3600" dirty="0">
                    <a:solidFill>
                      <a:srgbClr val="BD2A33"/>
                    </a:solidFill>
                  </a:rPr>
                  <a:t>Conclusions and Future work</a:t>
                </a:r>
              </a:p>
              <a:p>
                <a:pPr>
                  <a:lnSpc>
                    <a:spcPct val="100000"/>
                  </a:lnSpc>
                </a:pPr>
                <a:r>
                  <a:rPr lang="en-US" altLang="en-US" sz="3200" b="0" dirty="0" smtClean="0"/>
                  <a:t>We believe that denoising using machine learning is a viable path for production rendering to reduce rendering times. As future steps we would like to expand our framework to reproduce we work by [2], that originally included reconstruction from scenes with different materials and illumination conditions. Moreover, we would like to investigate an approach using deep convolutional neural networks (CNNs), as they are usually more suitable to an image processing environment.</a:t>
                </a:r>
              </a:p>
              <a:p>
                <a:pPr>
                  <a:lnSpc>
                    <a:spcPct val="100000"/>
                  </a:lnSpc>
                </a:pPr>
                <a:endParaRPr lang="en-US" altLang="en-US" sz="3200" b="0" dirty="0"/>
              </a:p>
              <a:p>
                <a:pPr>
                  <a:lnSpc>
                    <a:spcPct val="100000"/>
                  </a:lnSpc>
                </a:pPr>
                <a:r>
                  <a:rPr lang="en-US" altLang="en-US" sz="3600" dirty="0" smtClean="0">
                    <a:solidFill>
                      <a:srgbClr val="BD2A33"/>
                    </a:solidFill>
                  </a:rPr>
                  <a:t>References</a:t>
                </a:r>
                <a:endParaRPr lang="en-US" altLang="en-US" sz="3600" dirty="0">
                  <a:solidFill>
                    <a:srgbClr val="BD2A33"/>
                  </a:solidFill>
                </a:endParaRPr>
              </a:p>
              <a:p>
                <a:pPr>
                  <a:lnSpc>
                    <a:spcPct val="100000"/>
                  </a:lnSpc>
                </a:pPr>
                <a:r>
                  <a:rPr lang="en-US" altLang="en-US" sz="3200" b="0" dirty="0" smtClean="0"/>
                  <a:t>[1] M. </a:t>
                </a:r>
                <a:r>
                  <a:rPr lang="en-US" altLang="en-US" sz="3200" b="0" dirty="0" err="1"/>
                  <a:t>Zwicker</a:t>
                </a:r>
                <a:r>
                  <a:rPr lang="en-US" altLang="en-US" sz="3200" b="0" dirty="0"/>
                  <a:t>, </a:t>
                </a:r>
                <a:r>
                  <a:rPr lang="en-US" altLang="en-US" sz="3200" b="0" dirty="0" smtClean="0"/>
                  <a:t>W. </a:t>
                </a:r>
                <a:r>
                  <a:rPr lang="en-US" altLang="en-US" sz="3200" b="0" dirty="0" err="1"/>
                  <a:t>Jarosz</a:t>
                </a:r>
                <a:r>
                  <a:rPr lang="en-US" altLang="en-US" sz="3200" b="0" dirty="0"/>
                  <a:t>, </a:t>
                </a:r>
                <a:r>
                  <a:rPr lang="en-US" altLang="en-US" sz="3200" b="0" dirty="0" smtClean="0"/>
                  <a:t>J. </a:t>
                </a:r>
                <a:r>
                  <a:rPr lang="en-US" altLang="en-US" sz="3200" b="0" dirty="0" err="1"/>
                  <a:t>Lehtinen</a:t>
                </a:r>
                <a:r>
                  <a:rPr lang="en-US" altLang="en-US" sz="3200" b="0" dirty="0"/>
                  <a:t>, </a:t>
                </a:r>
                <a:r>
                  <a:rPr lang="en-US" altLang="en-US" sz="3200" b="0" dirty="0" smtClean="0"/>
                  <a:t>B. </a:t>
                </a:r>
                <a:r>
                  <a:rPr lang="en-US" altLang="en-US" sz="3200" b="0" dirty="0"/>
                  <a:t>Moon, </a:t>
                </a:r>
                <a:r>
                  <a:rPr lang="en-US" altLang="en-US" sz="3200" b="0" dirty="0" smtClean="0"/>
                  <a:t>R. </a:t>
                </a:r>
                <a:r>
                  <a:rPr lang="en-US" altLang="en-US" sz="3200" b="0" dirty="0" err="1"/>
                  <a:t>Ramamoorthi</a:t>
                </a:r>
                <a:r>
                  <a:rPr lang="en-US" altLang="en-US" sz="3200" b="0" dirty="0"/>
                  <a:t>, </a:t>
                </a:r>
                <a:r>
                  <a:rPr lang="en-US" altLang="en-US" sz="3200" b="0" dirty="0" smtClean="0"/>
                  <a:t>F. </a:t>
                </a:r>
                <a:r>
                  <a:rPr lang="en-US" altLang="en-US" sz="3200" b="0" dirty="0" err="1"/>
                  <a:t>Rousselle</a:t>
                </a:r>
                <a:r>
                  <a:rPr lang="en-US" altLang="en-US" sz="3200" b="0" dirty="0"/>
                  <a:t>, </a:t>
                </a:r>
                <a:r>
                  <a:rPr lang="en-US" altLang="en-US" sz="3200" b="0" dirty="0" smtClean="0"/>
                  <a:t>P. </a:t>
                </a:r>
                <a:r>
                  <a:rPr lang="en-US" altLang="en-US" sz="3200" b="0" dirty="0"/>
                  <a:t>Sen, </a:t>
                </a:r>
                <a:r>
                  <a:rPr lang="en-US" altLang="en-US" sz="3200" b="0" dirty="0" smtClean="0"/>
                  <a:t>C. </a:t>
                </a:r>
                <a:r>
                  <a:rPr lang="en-US" altLang="en-US" sz="3200" b="0" dirty="0" err="1"/>
                  <a:t>Soler</a:t>
                </a:r>
                <a:r>
                  <a:rPr lang="en-US" altLang="en-US" sz="3200" b="0" dirty="0"/>
                  <a:t>, </a:t>
                </a:r>
                <a:r>
                  <a:rPr lang="en-US" altLang="en-US" sz="3200" b="0" dirty="0" smtClean="0"/>
                  <a:t>S. </a:t>
                </a:r>
                <a:r>
                  <a:rPr lang="en-US" altLang="en-US" sz="3200" b="0" dirty="0"/>
                  <a:t>Yoon. Recent Advances in Adaptive </a:t>
                </a:r>
                <a:r>
                  <a:rPr lang="en-US" altLang="en-US" sz="3200" b="0" dirty="0"/>
                  <a:t>Sampling and Reconstruction for Monte Carlo Rendering. </a:t>
                </a:r>
                <a:r>
                  <a:rPr lang="en-US" altLang="en-US" sz="3200" b="0" i="1" dirty="0"/>
                  <a:t>Computer Graphics Forum (Proceedings of </a:t>
                </a:r>
                <a:r>
                  <a:rPr lang="en-US" altLang="en-US" sz="3200" b="0" i="1" dirty="0" err="1"/>
                  <a:t>Eurographics</a:t>
                </a:r>
                <a:r>
                  <a:rPr lang="en-US" altLang="en-US" sz="3200" b="0" i="1" dirty="0"/>
                  <a:t>),</a:t>
                </a:r>
                <a:r>
                  <a:rPr lang="en-US" altLang="en-US" sz="3200" b="0" dirty="0"/>
                  <a:t> </a:t>
                </a:r>
                <a:r>
                  <a:rPr lang="en-US" altLang="en-US" sz="3200" b="0" dirty="0"/>
                  <a:t>May 2015</a:t>
                </a:r>
                <a:r>
                  <a:rPr lang="en-US" altLang="en-US" sz="3200" b="0" dirty="0" smtClean="0"/>
                  <a:t>.</a:t>
                </a:r>
              </a:p>
              <a:p>
                <a:pPr>
                  <a:lnSpc>
                    <a:spcPct val="100000"/>
                  </a:lnSpc>
                </a:pPr>
                <a:r>
                  <a:rPr lang="da-DK" sz="3200" b="0" dirty="0" smtClean="0"/>
                  <a:t>[2] </a:t>
                </a:r>
                <a:r>
                  <a:rPr lang="da-DK" sz="3200" b="0" dirty="0"/>
                  <a:t>N. K. </a:t>
                </a:r>
                <a:r>
                  <a:rPr lang="da-DK" sz="3200" b="0" dirty="0" err="1"/>
                  <a:t>Kalantari</a:t>
                </a:r>
                <a:r>
                  <a:rPr lang="da-DK" sz="3200" b="0" dirty="0"/>
                  <a:t>, S. </a:t>
                </a:r>
                <a:r>
                  <a:rPr lang="da-DK" sz="3200" b="0" dirty="0" err="1"/>
                  <a:t>Bako</a:t>
                </a:r>
                <a:r>
                  <a:rPr lang="da-DK" sz="3200" b="0" dirty="0"/>
                  <a:t>, and P. Sen. A </a:t>
                </a:r>
                <a:r>
                  <a:rPr lang="da-DK" sz="3200" b="0" dirty="0" err="1"/>
                  <a:t>machine</a:t>
                </a:r>
                <a:r>
                  <a:rPr lang="da-DK" sz="3200" b="0" dirty="0"/>
                  <a:t> </a:t>
                </a:r>
                <a:r>
                  <a:rPr lang="da-DK" sz="3200" b="0" dirty="0" err="1"/>
                  <a:t>learning</a:t>
                </a:r>
                <a:r>
                  <a:rPr lang="da-DK" sz="3200" b="0" dirty="0"/>
                  <a:t> approach for </a:t>
                </a:r>
                <a:r>
                  <a:rPr lang="da-DK" sz="3200" b="0" dirty="0" err="1"/>
                  <a:t>filtering</a:t>
                </a:r>
                <a:r>
                  <a:rPr lang="da-DK" sz="3200" b="0" dirty="0"/>
                  <a:t> Monte Carlo </a:t>
                </a:r>
                <a:r>
                  <a:rPr lang="da-DK" sz="3200" b="0" dirty="0" err="1"/>
                  <a:t>noise</a:t>
                </a:r>
                <a:r>
                  <a:rPr lang="da-DK" sz="3200" b="0" dirty="0"/>
                  <a:t>. </a:t>
                </a:r>
                <a:r>
                  <a:rPr lang="da-DK" sz="3200" b="0" i="1" dirty="0"/>
                  <a:t>ACM Trans. Graph.</a:t>
                </a:r>
                <a:r>
                  <a:rPr lang="da-DK" sz="3200" b="0" dirty="0"/>
                  <a:t> 34, 2015</a:t>
                </a:r>
                <a:r>
                  <a:rPr lang="da-DK" sz="3200" b="0" dirty="0" smtClean="0"/>
                  <a:t>.</a:t>
                </a:r>
                <a:endParaRPr lang="en-US" altLang="en-US" sz="3200" b="0" dirty="0"/>
              </a:p>
              <a:p>
                <a:pPr>
                  <a:lnSpc>
                    <a:spcPct val="100000"/>
                  </a:lnSpc>
                </a:pPr>
                <a:r>
                  <a:rPr lang="en-US" altLang="en-US" sz="3200" b="0" dirty="0" smtClean="0"/>
                  <a:t>[3] </a:t>
                </a:r>
                <a:r>
                  <a:rPr lang="en-US" altLang="en-US" sz="3200" b="0" dirty="0"/>
                  <a:t>P</a:t>
                </a:r>
                <a:r>
                  <a:rPr lang="en-US" altLang="en-US" sz="3200" b="0" dirty="0"/>
                  <a:t>. </a:t>
                </a:r>
                <a:r>
                  <a:rPr lang="en-US" altLang="en-US" sz="3200" b="0" dirty="0"/>
                  <a:t>Vincent, H. </a:t>
                </a:r>
                <a:r>
                  <a:rPr lang="en-US" altLang="en-US" sz="3200" b="0" dirty="0" err="1"/>
                  <a:t>Larochelle</a:t>
                </a:r>
                <a:r>
                  <a:rPr lang="en-US" altLang="en-US" sz="3200" b="0" dirty="0"/>
                  <a:t>, Y. </a:t>
                </a:r>
                <a:r>
                  <a:rPr lang="en-US" altLang="en-US" sz="3200" b="0" dirty="0" err="1"/>
                  <a:t>Bengio</a:t>
                </a:r>
                <a:r>
                  <a:rPr lang="en-US" altLang="en-US" sz="3200" b="0" dirty="0"/>
                  <a:t>, P.A. </a:t>
                </a:r>
                <a:r>
                  <a:rPr lang="en-US" altLang="en-US" sz="3200" b="0" dirty="0" err="1" smtClean="0"/>
                  <a:t>Manzagol</a:t>
                </a:r>
                <a:r>
                  <a:rPr lang="en-US" altLang="en-US" sz="3200" b="0" dirty="0" smtClean="0"/>
                  <a:t>. </a:t>
                </a:r>
                <a:r>
                  <a:rPr lang="en-US" altLang="en-US" sz="3200" b="0" dirty="0"/>
                  <a:t>Extracting </a:t>
                </a:r>
                <a:r>
                  <a:rPr lang="en-US" altLang="en-US" sz="3200" b="0" dirty="0"/>
                  <a:t>and   </a:t>
                </a:r>
                <a:r>
                  <a:rPr lang="en-US" altLang="en-US" sz="3200" b="0" dirty="0"/>
                  <a:t>Composing Robust Features with Denoising Autoencoders</a:t>
                </a:r>
                <a:r>
                  <a:rPr lang="en-US" altLang="en-US" sz="3200" b="0" i="1" dirty="0"/>
                  <a:t>, </a:t>
                </a:r>
                <a:r>
                  <a:rPr lang="en-US" altLang="en-US" sz="3200" b="0" i="1" dirty="0"/>
                  <a:t>ICML </a:t>
                </a:r>
                <a:r>
                  <a:rPr lang="en-US" altLang="en-US" sz="3200" b="0" i="1" dirty="0" smtClean="0"/>
                  <a:t>2008</a:t>
                </a:r>
                <a:r>
                  <a:rPr lang="en-US" altLang="en-US" sz="3200" b="0" dirty="0" smtClean="0"/>
                  <a:t>.</a:t>
                </a:r>
                <a:endParaRPr lang="en-US" altLang="en-US" sz="3200" b="0" dirty="0"/>
              </a:p>
              <a:p>
                <a:pPr>
                  <a:lnSpc>
                    <a:spcPct val="100000"/>
                  </a:lnSpc>
                </a:pPr>
                <a:r>
                  <a:rPr lang="en-US" altLang="en-US" sz="3200" b="0" dirty="0" smtClean="0"/>
                  <a:t>[</a:t>
                </a:r>
                <a:r>
                  <a:rPr lang="en-US" altLang="en-US" sz="3200" b="0" dirty="0"/>
                  <a:t>4</a:t>
                </a:r>
                <a:r>
                  <a:rPr lang="en-US" altLang="en-US" sz="3200" b="0" dirty="0" smtClean="0"/>
                  <a:t>] </a:t>
                </a:r>
                <a:r>
                  <a:rPr lang="da-DK" sz="3200" b="0" dirty="0" smtClean="0"/>
                  <a:t>P. </a:t>
                </a:r>
                <a:r>
                  <a:rPr lang="da-DK" sz="3200" b="0" dirty="0"/>
                  <a:t>Vincent, </a:t>
                </a:r>
                <a:r>
                  <a:rPr lang="da-DK" sz="3200" b="0" dirty="0" smtClean="0"/>
                  <a:t>H. </a:t>
                </a:r>
                <a:r>
                  <a:rPr lang="da-DK" sz="3200" b="0" dirty="0" err="1"/>
                  <a:t>Larochelle</a:t>
                </a:r>
                <a:r>
                  <a:rPr lang="da-DK" sz="3200" b="0" dirty="0"/>
                  <a:t>, </a:t>
                </a:r>
                <a:r>
                  <a:rPr lang="da-DK" sz="3200" b="0" dirty="0" smtClean="0"/>
                  <a:t>I. </a:t>
                </a:r>
                <a:r>
                  <a:rPr lang="da-DK" sz="3200" b="0" dirty="0" err="1"/>
                  <a:t>Lajoie</a:t>
                </a:r>
                <a:r>
                  <a:rPr lang="da-DK" sz="3200" b="0" dirty="0"/>
                  <a:t>, </a:t>
                </a:r>
                <a:r>
                  <a:rPr lang="da-DK" sz="3200" b="0" dirty="0" smtClean="0"/>
                  <a:t>Y. </a:t>
                </a:r>
                <a:r>
                  <a:rPr lang="da-DK" sz="3200" b="0" dirty="0" err="1"/>
                  <a:t>Bengio</a:t>
                </a:r>
                <a:r>
                  <a:rPr lang="da-DK" sz="3200" b="0" dirty="0"/>
                  <a:t>, </a:t>
                </a:r>
                <a:r>
                  <a:rPr lang="da-DK" sz="3200" b="0" dirty="0" smtClean="0"/>
                  <a:t>P.A. </a:t>
                </a:r>
                <a:r>
                  <a:rPr lang="da-DK" sz="3200" b="0" dirty="0" err="1" smtClean="0"/>
                  <a:t>Manzagol</a:t>
                </a:r>
                <a:r>
                  <a:rPr lang="da-DK" sz="3200" b="0" dirty="0" smtClean="0"/>
                  <a:t>.</a:t>
                </a:r>
                <a:r>
                  <a:rPr lang="da-DK" sz="3200" b="0" dirty="0"/>
                  <a:t> </a:t>
                </a:r>
                <a:r>
                  <a:rPr lang="da-DK" sz="3200" b="0" dirty="0" err="1" smtClean="0"/>
                  <a:t>Stacked</a:t>
                </a:r>
                <a:r>
                  <a:rPr lang="da-DK" sz="3200" b="0" dirty="0" smtClean="0"/>
                  <a:t> </a:t>
                </a:r>
                <a:r>
                  <a:rPr lang="da-DK" sz="3200" b="0" dirty="0" err="1"/>
                  <a:t>Denoising</a:t>
                </a:r>
                <a:r>
                  <a:rPr lang="da-DK" sz="3200" b="0" dirty="0"/>
                  <a:t> </a:t>
                </a:r>
                <a:r>
                  <a:rPr lang="da-DK" sz="3200" b="0" dirty="0" err="1"/>
                  <a:t>Autoencoders</a:t>
                </a:r>
                <a:r>
                  <a:rPr lang="da-DK" sz="3200" b="0" dirty="0"/>
                  <a:t>: Learning </a:t>
                </a:r>
                <a:r>
                  <a:rPr lang="da-DK" sz="3200" b="0" dirty="0" err="1"/>
                  <a:t>Useful</a:t>
                </a:r>
                <a:r>
                  <a:rPr lang="da-DK" sz="3200" b="0" dirty="0"/>
                  <a:t> </a:t>
                </a:r>
                <a:r>
                  <a:rPr lang="da-DK" sz="3200" b="0" dirty="0" err="1"/>
                  <a:t>Representations</a:t>
                </a:r>
                <a:r>
                  <a:rPr lang="da-DK" sz="3200" b="0" dirty="0"/>
                  <a:t> in a Deep Network with a Local </a:t>
                </a:r>
                <a:r>
                  <a:rPr lang="da-DK" sz="3200" b="0" dirty="0" err="1"/>
                  <a:t>Denoising</a:t>
                </a:r>
                <a:r>
                  <a:rPr lang="da-DK" sz="3200" b="0" dirty="0"/>
                  <a:t> </a:t>
                </a:r>
                <a:r>
                  <a:rPr lang="da-DK" sz="3200" b="0" dirty="0" err="1" smtClean="0"/>
                  <a:t>Criterion</a:t>
                </a:r>
                <a:r>
                  <a:rPr lang="da-DK" sz="3200" b="0" dirty="0" smtClean="0"/>
                  <a:t>. ICML 2010.</a:t>
                </a:r>
                <a:endParaRPr lang="da-DK" sz="3200" b="0" dirty="0"/>
              </a:p>
              <a:p>
                <a:pPr>
                  <a:lnSpc>
                    <a:spcPct val="100000"/>
                  </a:lnSpc>
                </a:pPr>
                <a:endParaRPr lang="en-US" altLang="en-US" sz="3600" dirty="0"/>
              </a:p>
            </p:txBody>
          </p:sp>
        </mc:Choice>
        <mc:Fallback>
          <p:sp>
            <p:nvSpPr>
              <p:cNvPr id="27654" name="Rectangle 6"/>
              <p:cNvSpPr>
                <a:spLocks noGrp="1" noRot="1" noChangeAspect="1" noMove="1" noResize="1" noEditPoints="1" noAdjustHandles="1" noChangeArrowheads="1" noChangeShapeType="1" noTextEdit="1"/>
              </p:cNvSpPr>
              <p:nvPr>
                <p:ph type="body" sz="half" idx="2"/>
              </p:nvPr>
            </p:nvSpPr>
            <p:spPr>
              <a:xfrm>
                <a:off x="15801751" y="25220686"/>
                <a:ext cx="13009563" cy="15697744"/>
              </a:xfrm>
              <a:blipFill rotWithShape="1">
                <a:blip r:embed="rId4"/>
                <a:stretch>
                  <a:fillRect l="-2109" t="-854" r="-2296" b="-2563"/>
                </a:stretch>
              </a:blipFill>
            </p:spPr>
            <p:txBody>
              <a:bodyPr/>
              <a:lstStyle/>
              <a:p>
                <a:r>
                  <a:rPr lang="da-DK">
                    <a:noFill/>
                  </a:rPr>
                  <a:t> </a:t>
                </a:r>
              </a:p>
            </p:txBody>
          </p:sp>
        </mc:Fallback>
      </mc:AlternateContent>
      <p:sp>
        <p:nvSpPr>
          <p:cNvPr id="27652" name="Text Box 4"/>
          <p:cNvSpPr txBox="1">
            <a:spLocks noChangeArrowheads="1"/>
          </p:cNvSpPr>
          <p:nvPr/>
        </p:nvSpPr>
        <p:spPr bwMode="auto">
          <a:xfrm>
            <a:off x="1458467" y="7239051"/>
            <a:ext cx="27384375" cy="1347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10000"/>
              </a:lnSpc>
            </a:pPr>
            <a:r>
              <a:rPr lang="en-US" altLang="en-US" sz="6000" b="1" dirty="0" smtClean="0"/>
              <a:t>Andrea </a:t>
            </a:r>
            <a:r>
              <a:rPr lang="en-US" altLang="en-US" sz="6000" b="1" dirty="0" err="1" smtClean="0"/>
              <a:t>Luongo</a:t>
            </a:r>
            <a:r>
              <a:rPr lang="en-US" altLang="en-US" sz="6000" b="1" dirty="0" smtClean="0"/>
              <a:t>, Alessandro Dal Corso</a:t>
            </a:r>
            <a:endParaRPr lang="en-US" altLang="en-US" sz="6000" b="1" dirty="0">
              <a:solidFill>
                <a:srgbClr val="BD2A33"/>
              </a:solidFill>
            </a:endParaRPr>
          </a:p>
        </p:txBody>
      </p:sp>
      <p:sp>
        <p:nvSpPr>
          <p:cNvPr id="27653" name="Text Box 5"/>
          <p:cNvSpPr txBox="1">
            <a:spLocks noChangeArrowheads="1"/>
          </p:cNvSpPr>
          <p:nvPr/>
        </p:nvSpPr>
        <p:spPr bwMode="auto">
          <a:xfrm>
            <a:off x="1458913" y="41477081"/>
            <a:ext cx="13009562" cy="102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en-US" altLang="en-US" dirty="0" smtClean="0">
                <a:solidFill>
                  <a:srgbClr val="C00000"/>
                </a:solidFill>
              </a:rPr>
              <a:t>DTU Compute – Department of Applied Mathematics and Computer Science</a:t>
            </a:r>
            <a:endParaRPr lang="en-US" altLang="en-US" dirty="0">
              <a:solidFill>
                <a:srgbClr val="C00000"/>
              </a:solidFill>
            </a:endParaRPr>
          </a:p>
        </p:txBody>
      </p:sp>
      <p:sp>
        <p:nvSpPr>
          <p:cNvPr id="27655" name="Text Box 7"/>
          <p:cNvSpPr txBox="1">
            <a:spLocks noChangeArrowheads="1"/>
          </p:cNvSpPr>
          <p:nvPr/>
        </p:nvSpPr>
        <p:spPr bwMode="auto">
          <a:xfrm>
            <a:off x="15811500" y="41477081"/>
            <a:ext cx="13009563" cy="102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en-US" altLang="en-US" dirty="0">
                <a:solidFill>
                  <a:srgbClr val="C00000"/>
                </a:solidFill>
              </a:rPr>
              <a:t>DTU Compute – Department of Applied Mathematics and Computer Science</a:t>
            </a:r>
            <a:endParaRPr lang="en-US" altLang="en-US" dirty="0">
              <a:solidFill>
                <a:srgbClr val="C00000"/>
              </a:solidFill>
            </a:endParaRPr>
          </a:p>
        </p:txBody>
      </p:sp>
      <p:pic>
        <p:nvPicPr>
          <p:cNvPr id="13"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14230" y="1458021"/>
            <a:ext cx="23023513"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descr="C:\Users\alcor\Downloads\GO\sponzat_3_5_SdA_pretrain100_tuning100_0L128_1L128_2L128_tunerate0.01_pretrainrate0.1_W16_batchsize256.dat.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93590" y="16651634"/>
            <a:ext cx="7823487" cy="7823487"/>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C:\Users\alcor\Desktop\image_patch_data\sponzat_3_10000.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017077" y="16651634"/>
            <a:ext cx="7823487" cy="782348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Users\alcor\Desktop\image_patch_data\sponzat_3_5.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93381" y="16651634"/>
            <a:ext cx="7823487" cy="7823487"/>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C:\Users\alcor\Downloads\GO\sponzat_1_5_SdA_pretrain100_tuning100_0L128_1L128_2L128_tunerate0.01_pretrainrate0.1_W16_batchsize256.dat.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216868" y="8835253"/>
            <a:ext cx="7816382" cy="781638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C:\Users\alcor\Desktop\image_patch_data\sponzat_1_5.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409293" y="8835253"/>
            <a:ext cx="7816382" cy="7816381"/>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C:\Users\alcor\Desktop\image_patch_data\sponzat_1_10000.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9017077" y="8835253"/>
            <a:ext cx="7816382" cy="781638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4833208" y="24640266"/>
            <a:ext cx="4968552" cy="584775"/>
          </a:xfrm>
          <a:prstGeom prst="rect">
            <a:avLst/>
          </a:prstGeom>
          <a:noFill/>
        </p:spPr>
        <p:txBody>
          <a:bodyPr wrap="square" rtlCol="0">
            <a:spAutoFit/>
          </a:bodyPr>
          <a:lstStyle/>
          <a:p>
            <a:pPr algn="ctr"/>
            <a:r>
              <a:rPr lang="da-DK" sz="3200" b="1" dirty="0" err="1" smtClean="0">
                <a:solidFill>
                  <a:schemeClr val="bg1">
                    <a:lumMod val="50000"/>
                  </a:schemeClr>
                </a:solidFill>
                <a:latin typeface="+mn-lt"/>
                <a:cs typeface="+mn-cs"/>
              </a:rPr>
              <a:t>Noisy</a:t>
            </a:r>
            <a:r>
              <a:rPr lang="da-DK" sz="3200" b="1" dirty="0" smtClean="0">
                <a:solidFill>
                  <a:schemeClr val="bg1">
                    <a:lumMod val="50000"/>
                  </a:schemeClr>
                </a:solidFill>
                <a:latin typeface="+mn-lt"/>
                <a:cs typeface="+mn-cs"/>
              </a:rPr>
              <a:t> (5 samples)</a:t>
            </a:r>
            <a:endParaRPr lang="da-DK" sz="3200" b="1" dirty="0">
              <a:solidFill>
                <a:schemeClr val="bg1">
                  <a:lumMod val="50000"/>
                </a:schemeClr>
              </a:solidFill>
              <a:latin typeface="+mn-lt"/>
              <a:cs typeface="+mn-cs"/>
            </a:endParaRPr>
          </a:p>
        </p:txBody>
      </p:sp>
      <p:sp>
        <p:nvSpPr>
          <p:cNvPr id="36" name="TextBox 35"/>
          <p:cNvSpPr txBox="1"/>
          <p:nvPr/>
        </p:nvSpPr>
        <p:spPr>
          <a:xfrm>
            <a:off x="12646186" y="24572682"/>
            <a:ext cx="4968552" cy="584775"/>
          </a:xfrm>
          <a:prstGeom prst="rect">
            <a:avLst/>
          </a:prstGeom>
          <a:noFill/>
        </p:spPr>
        <p:txBody>
          <a:bodyPr wrap="square" rtlCol="0">
            <a:spAutoFit/>
          </a:bodyPr>
          <a:lstStyle/>
          <a:p>
            <a:pPr algn="ctr"/>
            <a:r>
              <a:rPr lang="da-DK" sz="3200" b="1" dirty="0" smtClean="0">
                <a:solidFill>
                  <a:schemeClr val="bg1">
                    <a:lumMod val="50000"/>
                  </a:schemeClr>
                </a:solidFill>
                <a:latin typeface="+mn-lt"/>
                <a:cs typeface="+mn-cs"/>
              </a:rPr>
              <a:t>Filtered</a:t>
            </a:r>
            <a:endParaRPr lang="da-DK" sz="3200" b="1" dirty="0">
              <a:solidFill>
                <a:schemeClr val="bg1">
                  <a:lumMod val="50000"/>
                </a:schemeClr>
              </a:solidFill>
              <a:latin typeface="+mn-lt"/>
              <a:cs typeface="+mn-cs"/>
            </a:endParaRPr>
          </a:p>
        </p:txBody>
      </p:sp>
      <p:sp>
        <p:nvSpPr>
          <p:cNvPr id="37" name="TextBox 36"/>
          <p:cNvSpPr txBox="1"/>
          <p:nvPr/>
        </p:nvSpPr>
        <p:spPr>
          <a:xfrm>
            <a:off x="19051161" y="24572681"/>
            <a:ext cx="7816381" cy="584776"/>
          </a:xfrm>
          <a:prstGeom prst="rect">
            <a:avLst/>
          </a:prstGeom>
          <a:noFill/>
        </p:spPr>
        <p:txBody>
          <a:bodyPr wrap="square" rtlCol="0">
            <a:spAutoFit/>
          </a:bodyPr>
          <a:lstStyle/>
          <a:p>
            <a:pPr algn="ctr"/>
            <a:r>
              <a:rPr lang="da-DK" sz="3200" b="1" dirty="0" smtClean="0">
                <a:solidFill>
                  <a:schemeClr val="bg1">
                    <a:lumMod val="50000"/>
                  </a:schemeClr>
                </a:solidFill>
                <a:latin typeface="+mn-lt"/>
                <a:cs typeface="+mn-cs"/>
              </a:rPr>
              <a:t>Reference (10000 samples)</a:t>
            </a:r>
            <a:endParaRPr lang="da-DK" sz="3200" b="1" dirty="0">
              <a:solidFill>
                <a:schemeClr val="bg1">
                  <a:lumMod val="50000"/>
                </a:schemeClr>
              </a:solidFill>
              <a:latin typeface="+mn-lt"/>
              <a:cs typeface="+mn-cs"/>
            </a:endParaRPr>
          </a:p>
        </p:txBody>
      </p:sp>
      <p:sp>
        <p:nvSpPr>
          <p:cNvPr id="39" name="TextBox 38"/>
          <p:cNvSpPr txBox="1"/>
          <p:nvPr/>
        </p:nvSpPr>
        <p:spPr>
          <a:xfrm rot="16200000">
            <a:off x="306340" y="20270989"/>
            <a:ext cx="4968552" cy="584775"/>
          </a:xfrm>
          <a:prstGeom prst="rect">
            <a:avLst/>
          </a:prstGeom>
          <a:noFill/>
        </p:spPr>
        <p:txBody>
          <a:bodyPr wrap="square" rtlCol="0">
            <a:spAutoFit/>
          </a:bodyPr>
          <a:lstStyle/>
          <a:p>
            <a:pPr algn="ctr"/>
            <a:r>
              <a:rPr lang="da-DK" sz="3200" b="1" dirty="0" err="1" smtClean="0">
                <a:solidFill>
                  <a:schemeClr val="bg1">
                    <a:lumMod val="50000"/>
                  </a:schemeClr>
                </a:solidFill>
                <a:latin typeface="+mn-lt"/>
                <a:cs typeface="+mn-cs"/>
              </a:rPr>
              <a:t>Validation</a:t>
            </a:r>
            <a:r>
              <a:rPr lang="da-DK" sz="3200" b="1" dirty="0" smtClean="0">
                <a:solidFill>
                  <a:schemeClr val="bg1">
                    <a:lumMod val="50000"/>
                  </a:schemeClr>
                </a:solidFill>
                <a:latin typeface="+mn-lt"/>
                <a:cs typeface="+mn-cs"/>
              </a:rPr>
              <a:t> set image</a:t>
            </a:r>
            <a:endParaRPr lang="da-DK" sz="3200" b="1" dirty="0">
              <a:solidFill>
                <a:schemeClr val="bg1">
                  <a:lumMod val="50000"/>
                </a:schemeClr>
              </a:solidFill>
              <a:latin typeface="+mn-lt"/>
              <a:cs typeface="+mn-cs"/>
            </a:endParaRPr>
          </a:p>
        </p:txBody>
      </p:sp>
      <p:sp>
        <p:nvSpPr>
          <p:cNvPr id="40" name="TextBox 39"/>
          <p:cNvSpPr txBox="1"/>
          <p:nvPr/>
        </p:nvSpPr>
        <p:spPr>
          <a:xfrm rot="16200000">
            <a:off x="306341" y="12446793"/>
            <a:ext cx="4968552" cy="584775"/>
          </a:xfrm>
          <a:prstGeom prst="rect">
            <a:avLst/>
          </a:prstGeom>
          <a:noFill/>
        </p:spPr>
        <p:txBody>
          <a:bodyPr wrap="square" rtlCol="0">
            <a:spAutoFit/>
          </a:bodyPr>
          <a:lstStyle/>
          <a:p>
            <a:pPr algn="ctr"/>
            <a:r>
              <a:rPr lang="da-DK" sz="3200" b="1" dirty="0" smtClean="0">
                <a:solidFill>
                  <a:schemeClr val="bg1">
                    <a:lumMod val="50000"/>
                  </a:schemeClr>
                </a:solidFill>
                <a:latin typeface="+mn-lt"/>
                <a:cs typeface="+mn-cs"/>
              </a:rPr>
              <a:t>Training set image</a:t>
            </a:r>
            <a:endParaRPr lang="da-DK" sz="3200" b="1" dirty="0">
              <a:solidFill>
                <a:schemeClr val="bg1">
                  <a:lumMod val="50000"/>
                </a:schemeClr>
              </a:solidFill>
              <a:latin typeface="+mn-lt"/>
              <a:cs typeface="+mn-cs"/>
            </a:endParaRPr>
          </a:p>
        </p:txBody>
      </p:sp>
      <p:pic>
        <p:nvPicPr>
          <p:cNvPr id="1038" name="Picture 14" descr="C:\Users\alcor\Desktop\drawing.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098427" y="37027924"/>
            <a:ext cx="13621202" cy="3571072"/>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p:cNvSpPr txBox="1"/>
          <p:nvPr/>
        </p:nvSpPr>
        <p:spPr>
          <a:xfrm>
            <a:off x="5418907" y="40270358"/>
            <a:ext cx="4968552" cy="461665"/>
          </a:xfrm>
          <a:prstGeom prst="rect">
            <a:avLst/>
          </a:prstGeom>
          <a:noFill/>
        </p:spPr>
        <p:txBody>
          <a:bodyPr wrap="square" rtlCol="0">
            <a:spAutoFit/>
          </a:bodyPr>
          <a:lstStyle/>
          <a:p>
            <a:pPr algn="ctr"/>
            <a:r>
              <a:rPr lang="da-DK" sz="2400" b="1" dirty="0" err="1" smtClean="0">
                <a:solidFill>
                  <a:schemeClr val="bg1">
                    <a:lumMod val="50000"/>
                  </a:schemeClr>
                </a:solidFill>
                <a:latin typeface="+mn-lt"/>
                <a:cs typeface="+mn-cs"/>
              </a:rPr>
              <a:t>Denoising</a:t>
            </a:r>
            <a:r>
              <a:rPr lang="da-DK" sz="2400" b="1" dirty="0" smtClean="0">
                <a:solidFill>
                  <a:schemeClr val="bg1">
                    <a:lumMod val="50000"/>
                  </a:schemeClr>
                </a:solidFill>
                <a:latin typeface="+mn-lt"/>
                <a:cs typeface="+mn-cs"/>
              </a:rPr>
              <a:t> autoencoders</a:t>
            </a:r>
            <a:endParaRPr lang="da-DK" sz="2400" b="1" dirty="0">
              <a:solidFill>
                <a:schemeClr val="bg1">
                  <a:lumMod val="50000"/>
                </a:schemeClr>
              </a:solidFill>
              <a:latin typeface="+mn-lt"/>
              <a:cs typeface="+mn-cs"/>
            </a:endParaRPr>
          </a:p>
        </p:txBody>
      </p:sp>
      <p:sp>
        <p:nvSpPr>
          <p:cNvPr id="44" name="TextBox 43"/>
          <p:cNvSpPr txBox="1"/>
          <p:nvPr/>
        </p:nvSpPr>
        <p:spPr>
          <a:xfrm>
            <a:off x="594371" y="39910318"/>
            <a:ext cx="2981722" cy="461665"/>
          </a:xfrm>
          <a:prstGeom prst="rect">
            <a:avLst/>
          </a:prstGeom>
          <a:noFill/>
        </p:spPr>
        <p:txBody>
          <a:bodyPr wrap="square" rtlCol="0">
            <a:spAutoFit/>
          </a:bodyPr>
          <a:lstStyle/>
          <a:p>
            <a:pPr algn="ctr"/>
            <a:r>
              <a:rPr lang="da-DK" sz="2400" b="1" dirty="0" err="1" smtClean="0">
                <a:solidFill>
                  <a:schemeClr val="bg1">
                    <a:lumMod val="50000"/>
                  </a:schemeClr>
                </a:solidFill>
                <a:latin typeface="+mn-lt"/>
                <a:cs typeface="+mn-cs"/>
              </a:rPr>
              <a:t>Noisy</a:t>
            </a:r>
            <a:r>
              <a:rPr lang="da-DK" sz="2400" b="1" dirty="0" smtClean="0">
                <a:solidFill>
                  <a:schemeClr val="bg1">
                    <a:lumMod val="50000"/>
                  </a:schemeClr>
                </a:solidFill>
                <a:latin typeface="+mn-lt"/>
                <a:cs typeface="+mn-cs"/>
              </a:rPr>
              <a:t> patch</a:t>
            </a:r>
            <a:endParaRPr lang="da-DK" sz="2400" b="1" dirty="0">
              <a:solidFill>
                <a:schemeClr val="bg1">
                  <a:lumMod val="50000"/>
                </a:schemeClr>
              </a:solidFill>
              <a:latin typeface="+mn-lt"/>
              <a:cs typeface="+mn-cs"/>
            </a:endParaRPr>
          </a:p>
        </p:txBody>
      </p:sp>
      <p:sp>
        <p:nvSpPr>
          <p:cNvPr id="45" name="TextBox 44"/>
          <p:cNvSpPr txBox="1"/>
          <p:nvPr/>
        </p:nvSpPr>
        <p:spPr>
          <a:xfrm>
            <a:off x="12259667" y="39880701"/>
            <a:ext cx="2981722" cy="461665"/>
          </a:xfrm>
          <a:prstGeom prst="rect">
            <a:avLst/>
          </a:prstGeom>
          <a:noFill/>
        </p:spPr>
        <p:txBody>
          <a:bodyPr wrap="square" rtlCol="0">
            <a:spAutoFit/>
          </a:bodyPr>
          <a:lstStyle/>
          <a:p>
            <a:pPr algn="ctr"/>
            <a:r>
              <a:rPr lang="da-DK" sz="2400" b="1" dirty="0" err="1" smtClean="0">
                <a:solidFill>
                  <a:schemeClr val="bg1">
                    <a:lumMod val="50000"/>
                  </a:schemeClr>
                </a:solidFill>
                <a:latin typeface="+mn-lt"/>
                <a:cs typeface="+mn-cs"/>
              </a:rPr>
              <a:t>Denoised</a:t>
            </a:r>
            <a:r>
              <a:rPr lang="da-DK" sz="2400" b="1" dirty="0" smtClean="0">
                <a:solidFill>
                  <a:schemeClr val="bg1">
                    <a:lumMod val="50000"/>
                  </a:schemeClr>
                </a:solidFill>
                <a:latin typeface="+mn-lt"/>
                <a:cs typeface="+mn-cs"/>
              </a:rPr>
              <a:t> patch</a:t>
            </a:r>
            <a:endParaRPr lang="da-DK" sz="2400" b="1" dirty="0">
              <a:solidFill>
                <a:schemeClr val="bg1">
                  <a:lumMod val="50000"/>
                </a:schemeClr>
              </a:solidFill>
              <a:latin typeface="+mn-lt"/>
              <a:cs typeface="+mn-cs"/>
            </a:endParaRPr>
          </a:p>
        </p:txBody>
      </p:sp>
      <p:sp>
        <p:nvSpPr>
          <p:cNvPr id="46" name="TextBox 45"/>
          <p:cNvSpPr txBox="1"/>
          <p:nvPr/>
        </p:nvSpPr>
        <p:spPr>
          <a:xfrm>
            <a:off x="9702729" y="40672789"/>
            <a:ext cx="2981722" cy="461665"/>
          </a:xfrm>
          <a:prstGeom prst="rect">
            <a:avLst/>
          </a:prstGeom>
          <a:noFill/>
        </p:spPr>
        <p:txBody>
          <a:bodyPr wrap="square" rtlCol="0">
            <a:spAutoFit/>
          </a:bodyPr>
          <a:lstStyle/>
          <a:p>
            <a:pPr algn="ctr"/>
            <a:r>
              <a:rPr lang="da-DK" sz="2400" b="1" dirty="0" smtClean="0">
                <a:solidFill>
                  <a:schemeClr val="bg1">
                    <a:lumMod val="50000"/>
                  </a:schemeClr>
                </a:solidFill>
                <a:latin typeface="+mn-lt"/>
                <a:cs typeface="+mn-cs"/>
              </a:rPr>
              <a:t>MLP </a:t>
            </a:r>
            <a:r>
              <a:rPr lang="da-DK" sz="2400" b="1" dirty="0" err="1" smtClean="0">
                <a:solidFill>
                  <a:schemeClr val="bg1">
                    <a:lumMod val="50000"/>
                  </a:schemeClr>
                </a:solidFill>
                <a:latin typeface="+mn-lt"/>
                <a:cs typeface="+mn-cs"/>
              </a:rPr>
              <a:t>layer</a:t>
            </a:r>
            <a:endParaRPr lang="da-DK" sz="2400" b="1" dirty="0">
              <a:solidFill>
                <a:schemeClr val="bg1">
                  <a:lumMod val="50000"/>
                </a:schemeClr>
              </a:solidFill>
              <a:latin typeface="+mn-lt"/>
              <a:cs typeface="+mn-cs"/>
            </a:endParaRPr>
          </a:p>
        </p:txBody>
      </p:sp>
      <p:sp>
        <p:nvSpPr>
          <p:cNvPr id="47" name="TextBox 46"/>
          <p:cNvSpPr txBox="1"/>
          <p:nvPr/>
        </p:nvSpPr>
        <p:spPr>
          <a:xfrm>
            <a:off x="3301281" y="40702406"/>
            <a:ext cx="2981722" cy="461665"/>
          </a:xfrm>
          <a:prstGeom prst="rect">
            <a:avLst/>
          </a:prstGeom>
          <a:noFill/>
        </p:spPr>
        <p:txBody>
          <a:bodyPr wrap="square" rtlCol="0">
            <a:spAutoFit/>
          </a:bodyPr>
          <a:lstStyle/>
          <a:p>
            <a:pPr algn="ctr"/>
            <a:r>
              <a:rPr lang="da-DK" sz="2400" b="1" dirty="0" smtClean="0">
                <a:solidFill>
                  <a:schemeClr val="bg1">
                    <a:lumMod val="50000"/>
                  </a:schemeClr>
                </a:solidFill>
                <a:latin typeface="+mn-lt"/>
                <a:cs typeface="+mn-cs"/>
              </a:rPr>
              <a:t>Input</a:t>
            </a:r>
            <a:endParaRPr lang="da-DK" sz="2400" b="1" dirty="0">
              <a:solidFill>
                <a:schemeClr val="bg1">
                  <a:lumMod val="50000"/>
                </a:schemeClr>
              </a:solidFill>
              <a:latin typeface="+mn-lt"/>
              <a:cs typeface="+mn-cs"/>
            </a:endParaRPr>
          </a:p>
        </p:txBody>
      </p:sp>
    </p:spTree>
  </p:cSld>
  <p:clrMapOvr>
    <a:masterClrMapping/>
  </p:clrMapOvr>
</p:sld>
</file>

<file path=ppt/theme/theme1.xml><?xml version="1.0" encoding="utf-8"?>
<a:theme xmlns:a="http://schemas.openxmlformats.org/drawingml/2006/main" name="DTU Poster A0 Høj 2 Spalte">
  <a:themeElements>
    <a:clrScheme name="DTU Poster A0 Høj 2 Spalte 13">
      <a:dk1>
        <a:srgbClr val="000000"/>
      </a:dk1>
      <a:lt1>
        <a:srgbClr val="FFFFFF"/>
      </a:lt1>
      <a:dk2>
        <a:srgbClr val="83D0F0"/>
      </a:dk2>
      <a:lt2>
        <a:srgbClr val="707173"/>
      </a:lt2>
      <a:accent1>
        <a:srgbClr val="D4D600"/>
      </a:accent1>
      <a:accent2>
        <a:srgbClr val="E95E0F"/>
      </a:accent2>
      <a:accent3>
        <a:srgbClr val="FFFFFF"/>
      </a:accent3>
      <a:accent4>
        <a:srgbClr val="000000"/>
      </a:accent4>
      <a:accent5>
        <a:srgbClr val="E6E8AA"/>
      </a:accent5>
      <a:accent6>
        <a:srgbClr val="D3540C"/>
      </a:accent6>
      <a:hlink>
        <a:srgbClr val="F29400"/>
      </a:hlink>
      <a:folHlink>
        <a:srgbClr val="E2001A"/>
      </a:folHlink>
    </a:clrScheme>
    <a:fontScheme name="DTU Poster A0 Høj 2 Spalt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TU Poster A0 Høj 2 Spal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TU Poster A0 Høj 2 Spal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TU Poster A0 Høj 2 Spal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TU Poster A0 Høj 2 Spal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TU Poster A0 Høj 2 Spal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TU Poster A0 Høj 2 Spal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TU Poster A0 Høj 2 Spal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TU Poster A0 Høj 2 Spal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TU Poster A0 Høj 2 Spal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TU Poster A0 Høj 2 Spal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TU Poster A0 Høj 2 Spal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TU Poster A0 Høj 2 Spal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TU Poster A0 Høj 2 Spalte 13">
        <a:dk1>
          <a:srgbClr val="000000"/>
        </a:dk1>
        <a:lt1>
          <a:srgbClr val="FFFFFF"/>
        </a:lt1>
        <a:dk2>
          <a:srgbClr val="83D0F0"/>
        </a:dk2>
        <a:lt2>
          <a:srgbClr val="707173"/>
        </a:lt2>
        <a:accent1>
          <a:srgbClr val="D4D600"/>
        </a:accent1>
        <a:accent2>
          <a:srgbClr val="E95E0F"/>
        </a:accent2>
        <a:accent3>
          <a:srgbClr val="FFFFFF"/>
        </a:accent3>
        <a:accent4>
          <a:srgbClr val="000000"/>
        </a:accent4>
        <a:accent5>
          <a:srgbClr val="E6E8AA"/>
        </a:accent5>
        <a:accent6>
          <a:srgbClr val="D3540C"/>
        </a:accent6>
        <a:hlink>
          <a:srgbClr val="F29400"/>
        </a:hlink>
        <a:folHlink>
          <a:srgbClr val="E2001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A0_Hoj_2_spalte</Template>
  <TotalTime>216</TotalTime>
  <Words>481</Words>
  <Application>Microsoft Office PowerPoint</Application>
  <PresentationFormat>Custom</PresentationFormat>
  <Paragraphs>36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DTU Poster A0 Høj 2 Spalte</vt:lpstr>
      <vt:lpstr>Investigating Machine Learning for Monte-Carlo noise removal in rendered images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for denoising of rendered Monte-Carlo images</dc:title>
  <dc:creator>Alessandro Dal Corso</dc:creator>
  <cp:lastModifiedBy> </cp:lastModifiedBy>
  <cp:revision>33</cp:revision>
  <dcterms:created xsi:type="dcterms:W3CDTF">2016-07-14T13:40:30Z</dcterms:created>
  <dcterms:modified xsi:type="dcterms:W3CDTF">2016-07-26T10:45:33Z</dcterms:modified>
</cp:coreProperties>
</file>

<file path=docProps/thumbnail.jpeg>
</file>